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9" r:id="rId2"/>
    <p:sldMasterId id="2147483701" r:id="rId3"/>
    <p:sldMasterId id="2147483719" r:id="rId4"/>
    <p:sldMasterId id="2147483731" r:id="rId5"/>
  </p:sldMasterIdLst>
  <p:sldIdLst>
    <p:sldId id="256" r:id="rId6"/>
    <p:sldId id="258" r:id="rId7"/>
    <p:sldId id="259" r:id="rId8"/>
    <p:sldId id="260" r:id="rId9"/>
    <p:sldId id="297" r:id="rId10"/>
    <p:sldId id="261" r:id="rId11"/>
    <p:sldId id="262" r:id="rId12"/>
    <p:sldId id="263" r:id="rId13"/>
    <p:sldId id="264" r:id="rId14"/>
    <p:sldId id="305" r:id="rId15"/>
    <p:sldId id="304" r:id="rId16"/>
    <p:sldId id="267" r:id="rId17"/>
    <p:sldId id="268" r:id="rId18"/>
    <p:sldId id="269" r:id="rId19"/>
    <p:sldId id="309" r:id="rId20"/>
    <p:sldId id="319" r:id="rId21"/>
    <p:sldId id="311" r:id="rId22"/>
    <p:sldId id="301" r:id="rId23"/>
    <p:sldId id="314" r:id="rId24"/>
    <p:sldId id="312" r:id="rId25"/>
    <p:sldId id="313" r:id="rId26"/>
    <p:sldId id="306" r:id="rId27"/>
    <p:sldId id="275" r:id="rId28"/>
    <p:sldId id="307" r:id="rId29"/>
    <p:sldId id="310" r:id="rId30"/>
    <p:sldId id="315" r:id="rId31"/>
    <p:sldId id="318" r:id="rId32"/>
    <p:sldId id="317" r:id="rId33"/>
    <p:sldId id="316" r:id="rId34"/>
    <p:sldId id="28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13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82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4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6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3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34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917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2853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0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628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70076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95281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39865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63903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039736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78709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14731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48399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1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28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69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3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5284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93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6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33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674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502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0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7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3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0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8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3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6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8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1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1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5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4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5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9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27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58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1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5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98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99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2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174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6157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06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1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5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33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9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57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B73AD-6831-44D7-8808-5D51D8C5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13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D653B-ECDC-4F83-94BE-AA99B2713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156803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6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D4F0C9-55F9-4ABF-918D-F829BBC6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(</a:t>
            </a:r>
            <a:r>
              <a:rPr lang="pt-BR" sz="2100" dirty="0" err="1">
                <a:solidFill>
                  <a:schemeClr val="bg1"/>
                </a:solidFill>
              </a:rPr>
              <a:t>Unioeste</a:t>
            </a:r>
            <a:r>
              <a:rPr lang="pt-BR" sz="2100" dirty="0">
                <a:solidFill>
                  <a:schemeClr val="bg1"/>
                </a:solidFill>
              </a:rPr>
              <a:t>)  O filósofo alemão Immanuel Kant formulou, na Crítica da Razão Pura, uma divisão do conhecimento e acesso da razão aos fenômenos. Fenômenos não são coisas; eles nomeiam aquilo que podemos conhecer das coisas, através das formas da sensibilidade (Espaço e Tempo) e das categorias do entendimento (tais como Substância, Relação, Necessidade etc.). Assim, Kant afirma que o conhecimento humano é finito (limitado por suas formas e categorias). Como poderia haver, então, algum conhecimento universalmente válido? Ele afirma que tal conhecimento se formula num “juízo sintético a priori”. Juízos são afirmações; o adjetivo “sintéticos” significa que essas afirmações reúnem conceitos diferentes; “a priori”, por sua vez, indica aquilo que é obtido sem acesso à experiência dos fenômenos, antes deles e para que os fenômenos possam ser reunidos em um conhecimento que tenha unidade e sentido.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Com base nisso, indique a alternativa CORRETA.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a) Para Kant, o conhecimento humano é diretamente dado pela experiência das coisas, acessíveis pelos sentidos (visão, audição, etc.).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b) Juízos sintéticos a priori são afirmações de conhecimento cuja natureza é particular e que se altera caso a caso.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c) Se a Metafísica é o conhecimento da essência das coisas elas mesmas, Kant é, na Crítica da Razão Pura, um defensor da Metafísica, e não um defensor da finitude do conhecimento.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d) Para Kant, Espaço e Tempo são categorias do entendimento mediante as quais conhecemos os fenômenos.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e) Juízos sintéticos a priori permitem organizar o conhecimento, dando a ele validade universal e unicidade.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4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ma saindo">
            <a:extLst>
              <a:ext uri="{FF2B5EF4-FFF2-40B4-BE49-F238E27FC236}">
                <a16:creationId xmlns:a16="http://schemas.microsoft.com/office/drawing/2014/main" id="{80008FA5-3504-2734-5F8A-6192ECE0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70" y="2368853"/>
            <a:ext cx="3674460" cy="27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6000" b="1" u="sng" dirty="0"/>
              <a:t>FENÔMENO</a:t>
            </a:r>
            <a:r>
              <a:rPr lang="pt-BR" sz="6000" b="1" dirty="0"/>
              <a:t> </a:t>
            </a:r>
            <a:r>
              <a:rPr lang="pt-BR" sz="6000" b="1" u="sng" dirty="0"/>
              <a:t>E</a:t>
            </a:r>
            <a:r>
              <a:rPr lang="pt-BR" sz="6000" b="1" dirty="0"/>
              <a:t> </a:t>
            </a:r>
            <a:r>
              <a:rPr lang="pt-BR" sz="6000" b="1" u="sng" dirty="0"/>
              <a:t>NÚMENO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791" y="4049073"/>
            <a:ext cx="2597426" cy="15696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400" b="1" dirty="0"/>
              <a:t>Fenômeno: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FFC000"/>
                </a:solidFill>
              </a:rPr>
              <a:t>Existe;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Empírico;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Ciência;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9" name="Conector de seta reta 8"/>
          <p:cNvCxnSpPr>
            <a:cxnSpLocks/>
          </p:cNvCxnSpPr>
          <p:nvPr/>
        </p:nvCxnSpPr>
        <p:spPr>
          <a:xfrm flipV="1">
            <a:off x="2982351" y="4174435"/>
            <a:ext cx="3643532" cy="10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333258" y="2571743"/>
            <a:ext cx="2449688" cy="23083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400" b="1" dirty="0" err="1"/>
              <a:t>Númeno</a:t>
            </a:r>
            <a:r>
              <a:rPr lang="pt-BR" sz="2400" b="1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Talvez exista;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Metafísico;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Ultrapassa os </a:t>
            </a:r>
          </a:p>
          <a:p>
            <a:r>
              <a:rPr lang="pt-BR" sz="2400" dirty="0">
                <a:solidFill>
                  <a:srgbClr val="FFC000"/>
                </a:solidFill>
              </a:rPr>
              <a:t>Limites da razão;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5978769" y="2873568"/>
            <a:ext cx="3178483" cy="376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EDC3C-AFC1-4F54-B3DA-ED82F262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82099"/>
          </a:xfr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4800" b="1" u="sng" dirty="0"/>
              <a:t>Revolução</a:t>
            </a:r>
            <a:r>
              <a:rPr lang="pt-BR" sz="4800" b="1" dirty="0"/>
              <a:t> </a:t>
            </a:r>
            <a:r>
              <a:rPr lang="pt-BR" sz="4800" b="1" u="sng" dirty="0"/>
              <a:t>Copernicana</a:t>
            </a:r>
            <a:r>
              <a:rPr lang="pt-BR" sz="4800" b="1" dirty="0"/>
              <a:t> </a:t>
            </a:r>
            <a:r>
              <a:rPr lang="pt-BR" sz="4800" b="1" u="sng" dirty="0"/>
              <a:t>de</a:t>
            </a:r>
            <a:r>
              <a:rPr lang="pt-BR" sz="4800" b="1" dirty="0"/>
              <a:t> </a:t>
            </a:r>
            <a:r>
              <a:rPr lang="pt-BR" sz="4800" b="1" u="sng" dirty="0"/>
              <a:t>Kant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03BA7-A77E-4046-8A88-502E27A7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96063"/>
            <a:ext cx="10621446" cy="4309219"/>
          </a:xfr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sz="2800" b="1" dirty="0"/>
              <a:t>Dos Pré-socráticos a Kant: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Homem procurando a essência das coisas;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O objeto era o centro;</a:t>
            </a:r>
          </a:p>
          <a:p>
            <a:pPr lvl="1"/>
            <a:endParaRPr lang="pt-BR" sz="2400" dirty="0"/>
          </a:p>
          <a:p>
            <a:r>
              <a:rPr lang="pt-BR" sz="2800" b="1" dirty="0"/>
              <a:t>Com Kant: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Homem ao centro;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Investigação das coisas como elas se apresentam;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A182F7-79A8-458B-9595-C6F9A93D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79" y="2090396"/>
            <a:ext cx="3051971" cy="24263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7253EB-19CC-49EA-8022-0178D618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97337"/>
            <a:ext cx="2713314" cy="20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4C5C5-8309-488D-ADD5-CA5552BABE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4400" b="1" u="sng" dirty="0"/>
              <a:t>Observações</a:t>
            </a:r>
            <a:r>
              <a:rPr lang="pt-BR" sz="4400" b="1" dirty="0"/>
              <a:t> </a:t>
            </a:r>
            <a:r>
              <a:rPr lang="pt-BR" sz="4400" b="1" u="sng" dirty="0"/>
              <a:t>acerca</a:t>
            </a:r>
            <a:r>
              <a:rPr lang="pt-BR" sz="4400" b="1" dirty="0"/>
              <a:t> </a:t>
            </a:r>
            <a:r>
              <a:rPr lang="pt-BR" sz="4400" b="1" u="sng" dirty="0"/>
              <a:t>do</a:t>
            </a:r>
            <a:r>
              <a:rPr lang="pt-BR" sz="4400" b="1" dirty="0"/>
              <a:t> </a:t>
            </a:r>
            <a:r>
              <a:rPr lang="pt-BR" sz="4400" b="1" u="sng" dirty="0"/>
              <a:t>criticismo</a:t>
            </a:r>
            <a:r>
              <a:rPr lang="pt-BR" sz="4400" b="1" dirty="0"/>
              <a:t> </a:t>
            </a:r>
            <a:r>
              <a:rPr lang="pt-BR" sz="4400" b="1" u="sng" dirty="0"/>
              <a:t>kantiano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CD920-0A26-4B2B-8F3A-36B88AA1971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2400" b="1" dirty="0"/>
              <a:t>Espaço aberto para metafísicas;</a:t>
            </a:r>
          </a:p>
          <a:p>
            <a:pPr lvl="1"/>
            <a:r>
              <a:rPr lang="pt-BR" sz="2000" dirty="0">
                <a:solidFill>
                  <a:srgbClr val="FFC000"/>
                </a:solidFill>
              </a:rPr>
              <a:t>Incapacidade de conhecer          Não existir;</a:t>
            </a:r>
          </a:p>
          <a:p>
            <a:pPr lvl="1"/>
            <a:endParaRPr lang="pt-BR" sz="2000" dirty="0"/>
          </a:p>
          <a:p>
            <a:r>
              <a:rPr lang="pt-BR" sz="2400" b="1" dirty="0"/>
              <a:t>Teoria ética:</a:t>
            </a:r>
          </a:p>
          <a:p>
            <a:pPr lvl="1"/>
            <a:r>
              <a:rPr lang="pt-BR" sz="2000" dirty="0">
                <a:solidFill>
                  <a:srgbClr val="FFC000"/>
                </a:solidFill>
              </a:rPr>
              <a:t>Deontológica (Dever);</a:t>
            </a:r>
          </a:p>
        </p:txBody>
      </p:sp>
      <p:sp>
        <p:nvSpPr>
          <p:cNvPr id="4" name="Diferente de 3">
            <a:extLst>
              <a:ext uri="{FF2B5EF4-FFF2-40B4-BE49-F238E27FC236}">
                <a16:creationId xmlns:a16="http://schemas.microsoft.com/office/drawing/2014/main" id="{090302ED-6B0D-4338-AF58-26EFA89794CA}"/>
              </a:ext>
            </a:extLst>
          </p:cNvPr>
          <p:cNvSpPr/>
          <p:nvPr/>
        </p:nvSpPr>
        <p:spPr>
          <a:xfrm>
            <a:off x="4982818" y="2626658"/>
            <a:ext cx="662609" cy="397564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A7B314-06C2-4348-9760-7871AEDE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228" y="2719423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3A589-0B7A-4A96-8E25-AFBCF5C8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4821"/>
            <a:ext cx="9905998" cy="1478570"/>
          </a:xfr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Immanuel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kant</a:t>
            </a:r>
            <a:endParaRPr lang="pt-BR" sz="60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6468C3-1F56-46B1-B109-2DC6C5830CB4}"/>
              </a:ext>
            </a:extLst>
          </p:cNvPr>
          <p:cNvSpPr txBox="1"/>
          <p:nvPr/>
        </p:nvSpPr>
        <p:spPr>
          <a:xfrm>
            <a:off x="2226516" y="2030220"/>
            <a:ext cx="7344229" cy="39703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Vivemos em uma época esclarecida?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Não. Vivemos um período de esclarecimento.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Menoridade: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Tutela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Heteronomia;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Maioridade: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Autonomia;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Uso público da Razão.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2604A8-49E3-48B7-88D1-1250D316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259"/>
            <a:ext cx="2014591" cy="30017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714BA4-3700-47AF-B5DD-422310A1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434" y="4615543"/>
            <a:ext cx="2242457" cy="224245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0634973-7AC3-47A9-B4BC-7FA345D9CA46}"/>
              </a:ext>
            </a:extLst>
          </p:cNvPr>
          <p:cNvCxnSpPr>
            <a:cxnSpLocks/>
          </p:cNvCxnSpPr>
          <p:nvPr/>
        </p:nvCxnSpPr>
        <p:spPr>
          <a:xfrm>
            <a:off x="7576457" y="5779984"/>
            <a:ext cx="162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NUEL KANT">
            <a:extLst>
              <a:ext uri="{FF2B5EF4-FFF2-40B4-BE49-F238E27FC236}">
                <a16:creationId xmlns:a16="http://schemas.microsoft.com/office/drawing/2014/main" id="{E1797CB1-64BE-4FFC-ACE8-A53D80DD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02294"/>
            <a:ext cx="2857500" cy="2857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9A003F-F121-4044-A762-955D5BF9018A}"/>
              </a:ext>
            </a:extLst>
          </p:cNvPr>
          <p:cNvSpPr txBox="1"/>
          <p:nvPr/>
        </p:nvSpPr>
        <p:spPr>
          <a:xfrm>
            <a:off x="450573" y="1802294"/>
            <a:ext cx="32070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lgerian" panose="04020705040A02060702" pitchFamily="82" charset="0"/>
              </a:rPr>
              <a:t>Amor Racional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6AB7F8-B143-41AD-95D6-777D069B22C7}"/>
              </a:ext>
            </a:extLst>
          </p:cNvPr>
          <p:cNvSpPr txBox="1"/>
          <p:nvPr/>
        </p:nvSpPr>
        <p:spPr>
          <a:xfrm>
            <a:off x="450574" y="2397812"/>
            <a:ext cx="320702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Imitação moral do amor.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1618C2-8F24-46C7-A7AE-93DD3273470C}"/>
              </a:ext>
            </a:extLst>
          </p:cNvPr>
          <p:cNvSpPr txBox="1"/>
          <p:nvPr/>
        </p:nvSpPr>
        <p:spPr>
          <a:xfrm>
            <a:off x="8395259" y="1802294"/>
            <a:ext cx="32070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lgerian" panose="04020705040A02060702" pitchFamily="82" charset="0"/>
              </a:rPr>
              <a:t>Juízo estético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7A8294-865B-4E41-BDA8-5BFCA9FA628D}"/>
              </a:ext>
            </a:extLst>
          </p:cNvPr>
          <p:cNvSpPr txBox="1"/>
          <p:nvPr/>
        </p:nvSpPr>
        <p:spPr>
          <a:xfrm>
            <a:off x="8395260" y="2397812"/>
            <a:ext cx="320702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Captação sensorial.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Intuição subjetiva.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2EF0B8-48D8-478A-A1EA-C22947737D34}"/>
              </a:ext>
            </a:extLst>
          </p:cNvPr>
          <p:cNvSpPr txBox="1"/>
          <p:nvPr/>
        </p:nvSpPr>
        <p:spPr>
          <a:xfrm>
            <a:off x="4492486" y="5029200"/>
            <a:ext cx="32070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lgerian" panose="04020705040A02060702" pitchFamily="82" charset="0"/>
              </a:rPr>
              <a:t>política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D84E24-ECE3-4799-BBF9-B494FF5AA3DA}"/>
              </a:ext>
            </a:extLst>
          </p:cNvPr>
          <p:cNvSpPr txBox="1"/>
          <p:nvPr/>
        </p:nvSpPr>
        <p:spPr>
          <a:xfrm>
            <a:off x="4492487" y="5624718"/>
            <a:ext cx="320702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razão é a referência.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Cosmopolitismo.</a:t>
            </a:r>
          </a:p>
        </p:txBody>
      </p:sp>
    </p:spTree>
    <p:extLst>
      <p:ext uri="{BB962C8B-B14F-4D97-AF65-F5344CB8AC3E}">
        <p14:creationId xmlns:p14="http://schemas.microsoft.com/office/powerpoint/2010/main" val="36684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7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Enem)  Até hoje admitia-se que nosso conhecimento se devia regular pelos objetos; porém todas as tentativas para descobrir, mediante conceitos, algo que ampliasse nosso conhecimento, malogravam-se com esse pressuposto. Tentemos, pois, uma vez, experimentar se não se resolverão melhor as tarefas da metafísica, admitindo que os objetos se deveriam regular pelo nosso conhecimento. KANT, I. </a:t>
            </a:r>
            <a:r>
              <a:rPr lang="pt-BR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Crítica da razão pura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Lisboa: Calouste-Gulbenkian, 1994 (adaptado).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trecho em questão é uma referência ao que ficou conhecido como revolução copernicana na filosofia. Nele, confrontam-se duas posições filosóficas que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assumem pontos de vista opostos acerca da natureza do conhecimento.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defendem que o conhecimento é impossível, restando-nos somente o ceticismo.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revelam a relação de interdependência entre os dados da experiência e a reflexão filosófica.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apostam, no que diz respeito às tarefas da filosofia, na primazia das ideias em relação aos objetos.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refutam-se mutuamente quanto à natureza do nosso conhecimento e são ambas recusadas por Kant.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0505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1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EAA5F-AB19-4231-90D4-46B6D4D5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75D1BB-6BA4-4983-BF56-094565664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026" name="Picture 2" descr="Latest Rap Nacional GIFs | Gfycat">
            <a:extLst>
              <a:ext uri="{FF2B5EF4-FFF2-40B4-BE49-F238E27FC236}">
                <a16:creationId xmlns:a16="http://schemas.microsoft.com/office/drawing/2014/main" id="{6D10B76F-DD26-40D4-85D9-5B31A7067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35" y="5115339"/>
            <a:ext cx="3098064" cy="17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3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3C353-DFE8-2F99-97BC-A0B92A01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De um lado Descartes, defendia a razão.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B050"/>
                </a:solidFill>
              </a:rPr>
              <a:t>Do outro lado o Locke com os sentidos.</a:t>
            </a:r>
            <a:r>
              <a:rPr lang="pt-BR" sz="3200" dirty="0">
                <a:solidFill>
                  <a:schemeClr val="bg1"/>
                </a:solidFill>
              </a:rPr>
              <a:t> Então...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</a:rPr>
              <a:t>Veio o Kant, criticando: “A razão independente é vazia. Veio o Kant, afirmando que a experiência solitária é cega. Para a epistême, preciso de ambas. </a:t>
            </a:r>
            <a:r>
              <a:rPr lang="pt-BR" sz="3200" dirty="0">
                <a:solidFill>
                  <a:srgbClr val="FFC000"/>
                </a:solidFill>
              </a:rPr>
              <a:t>(2x)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Se lembre que a mente tem ideias inatas, já nascem com a gente. O racionalismo vai na dedução.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B050"/>
                </a:solidFill>
              </a:rPr>
              <a:t>Já o empirismo é experiência total, com meus sentidos eu conheço o mundo, preencho a mente que é uma folha em branco.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0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7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79C01-C60E-45B4-941C-585FF95D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9A2587-438D-4251-BC31-09A02E96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Ética todo dia — Português (Brasil)">
            <a:extLst>
              <a:ext uri="{FF2B5EF4-FFF2-40B4-BE49-F238E27FC236}">
                <a16:creationId xmlns:a16="http://schemas.microsoft.com/office/drawing/2014/main" id="{5F11433B-60A9-49CD-A891-247B1E37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" y="1008257"/>
            <a:ext cx="11158226" cy="47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6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FB3A14D-4C3B-4975-95D2-AEFF8DD1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1" y="115613"/>
            <a:ext cx="9146380" cy="8782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>
                <a:solidFill>
                  <a:srgbClr val="FF0000"/>
                </a:solidFill>
              </a:rPr>
              <a:t>GRUPOS ÉTICOS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4AF37B-A1E7-4ED7-80BA-FE5BFB04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92" y="1032454"/>
            <a:ext cx="4416552" cy="762000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70C0"/>
                </a:solidFill>
              </a:rPr>
              <a:t>teleológica</a:t>
            </a:r>
            <a:endParaRPr lang="pt-BR" sz="40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A97201-BD95-406A-8883-9CCD3B29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2" y="1961323"/>
            <a:ext cx="4416552" cy="2743200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pt-BR" dirty="0" err="1"/>
              <a:t>Eudaimonista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Cristã;</a:t>
            </a:r>
          </a:p>
          <a:p>
            <a:endParaRPr lang="pt-BR" dirty="0"/>
          </a:p>
          <a:p>
            <a:r>
              <a:rPr lang="pt-BR" dirty="0"/>
              <a:t>Utilitarista;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4CDBE9D-C59A-44B0-848C-A310C2C8E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8348" y="1031873"/>
            <a:ext cx="6652590" cy="762000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pt-BR" sz="3600" b="1" u="sng" dirty="0">
                <a:solidFill>
                  <a:srgbClr val="00B050"/>
                </a:solidFill>
              </a:rPr>
              <a:t>DEONTOLÓGICA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D6FE48A-D309-4314-A5E0-1E3EE1CE15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8347" y="1961321"/>
            <a:ext cx="6652591" cy="4781066"/>
          </a:xfrm>
          <a:ln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pt-BR" sz="9600" b="1" dirty="0"/>
              <a:t>BOA INTENÇÃO!!!</a:t>
            </a:r>
          </a:p>
          <a:p>
            <a:r>
              <a:rPr lang="pt-BR" sz="9600" b="1" dirty="0"/>
              <a:t>Liberdade para agir;</a:t>
            </a:r>
          </a:p>
          <a:p>
            <a:r>
              <a:rPr lang="pt-BR" sz="9600" b="1" dirty="0"/>
              <a:t>Dever pelo dever </a:t>
            </a:r>
            <a:r>
              <a:rPr lang="pt-BR" sz="9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b="1" dirty="0">
                <a:sym typeface="Wingdings" panose="05000000000000000000" pitchFamily="2" charset="2"/>
              </a:rPr>
              <a:t> </a:t>
            </a:r>
            <a:r>
              <a:rPr lang="pt-BR" sz="9600" b="1" dirty="0">
                <a:solidFill>
                  <a:srgbClr val="00B0F0"/>
                </a:solidFill>
                <a:sym typeface="Wingdings" panose="05000000000000000000" pitchFamily="2" charset="2"/>
              </a:rPr>
              <a:t>Razão</a:t>
            </a:r>
            <a:r>
              <a:rPr lang="pt-BR" sz="9600" b="1" dirty="0">
                <a:sym typeface="Wingdings" panose="05000000000000000000" pitchFamily="2" charset="2"/>
              </a:rPr>
              <a:t>;</a:t>
            </a:r>
            <a:endParaRPr lang="pt-BR" sz="9600" b="1" dirty="0"/>
          </a:p>
          <a:p>
            <a:r>
              <a:rPr lang="pt-BR" sz="9600" b="1" dirty="0"/>
              <a:t>IMPERATIVOS!!!</a:t>
            </a:r>
          </a:p>
          <a:p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</a:rPr>
              <a:t>Imperativos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</a:rPr>
              <a:t>Hipotéticos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</a:rPr>
              <a:t>:</a:t>
            </a:r>
          </a:p>
          <a:p>
            <a:pPr lvl="1"/>
            <a:r>
              <a:rPr lang="pt-BR" sz="9600" dirty="0">
                <a:solidFill>
                  <a:srgbClr val="FFFF00"/>
                </a:solidFill>
              </a:rPr>
              <a:t>Paixões</a:t>
            </a:r>
            <a:r>
              <a:rPr lang="pt-BR" sz="9600" b="1" dirty="0"/>
              <a:t> – </a:t>
            </a:r>
            <a:r>
              <a:rPr lang="pt-BR" sz="9600" dirty="0">
                <a:solidFill>
                  <a:srgbClr val="FFFF00"/>
                </a:solidFill>
              </a:rPr>
              <a:t>Inclinações</a:t>
            </a:r>
            <a:r>
              <a:rPr lang="pt-BR" sz="9600" b="1" dirty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pt-BR" sz="9600" dirty="0">
                <a:solidFill>
                  <a:srgbClr val="FFFF00"/>
                </a:solidFill>
              </a:rPr>
              <a:t>Meio para o objetivo;</a:t>
            </a:r>
          </a:p>
          <a:p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Imperativos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 </a:t>
            </a:r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categóricos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;</a:t>
            </a:r>
          </a:p>
          <a:p>
            <a:r>
              <a:rPr lang="pt-BR" sz="9600" b="1" dirty="0"/>
              <a:t>Princípio do Dever;</a:t>
            </a:r>
          </a:p>
          <a:p>
            <a:pPr lvl="1"/>
            <a:r>
              <a:rPr lang="pt-BR" sz="9600" dirty="0">
                <a:solidFill>
                  <a:schemeClr val="accent6">
                    <a:lumMod val="75000"/>
                  </a:schemeClr>
                </a:solidFill>
              </a:rPr>
              <a:t>Ação </a:t>
            </a:r>
            <a:r>
              <a:rPr lang="pt-BR" sz="9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Norma Universal;</a:t>
            </a:r>
          </a:p>
          <a:p>
            <a:pPr lvl="1"/>
            <a:r>
              <a:rPr lang="pt-BR" sz="9600" dirty="0">
                <a:solidFill>
                  <a:srgbClr val="FFC000"/>
                </a:solidFill>
              </a:rPr>
              <a:t>“Age de tal forma, que sua ação seja uma norma universal”;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Picture 2" descr="Kant png 5 » PNG Image">
            <a:extLst>
              <a:ext uri="{FF2B5EF4-FFF2-40B4-BE49-F238E27FC236}">
                <a16:creationId xmlns:a16="http://schemas.microsoft.com/office/drawing/2014/main" id="{FC14F1DC-C4B4-4DA2-9491-C66D37A4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23" y="2359504"/>
            <a:ext cx="1811224" cy="18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088552-B40D-4B29-BFED-A02D6A1EEDA8}"/>
              </a:ext>
            </a:extLst>
          </p:cNvPr>
          <p:cNvSpPr/>
          <p:nvPr/>
        </p:nvSpPr>
        <p:spPr>
          <a:xfrm>
            <a:off x="251792" y="5552661"/>
            <a:ext cx="4416552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CONSEQUENCIALISTAS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E2048423-C425-438F-AE86-D85CA58D082B}"/>
              </a:ext>
            </a:extLst>
          </p:cNvPr>
          <p:cNvSpPr/>
          <p:nvPr/>
        </p:nvSpPr>
        <p:spPr>
          <a:xfrm>
            <a:off x="2217752" y="4871391"/>
            <a:ext cx="484632" cy="57525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F457C46-504A-4676-91FB-71704AE9FB78}"/>
              </a:ext>
            </a:extLst>
          </p:cNvPr>
          <p:cNvSpPr/>
          <p:nvPr/>
        </p:nvSpPr>
        <p:spPr>
          <a:xfrm>
            <a:off x="9117496" y="5552661"/>
            <a:ext cx="2703442" cy="569845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INTENCIONALISTA</a:t>
            </a:r>
          </a:p>
        </p:txBody>
      </p:sp>
    </p:spTree>
    <p:extLst>
      <p:ext uri="{BB962C8B-B14F-4D97-AF65-F5344CB8AC3E}">
        <p14:creationId xmlns:p14="http://schemas.microsoft.com/office/powerpoint/2010/main" val="2596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6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56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(UEL) Leia o trecho da “Resposta à pergunta: o que é o Iluminismo”, do filósofo prussiano I. Kant: Iluminismo é a saída do homem da sua menoridade de que ele próprio é culpado. A menoridade é a incapacidade de se servir do entendimento sem a orientação de outrem. Tal menoridade é por culpa própria, se a sua causa não residir na carência de entendimento, mas na falta de decisão e de coragem em se servir de si mesmo, sem a guia de outrem. </a:t>
            </a:r>
            <a:r>
              <a:rPr lang="pt-BR" dirty="0" err="1">
                <a:solidFill>
                  <a:schemeClr val="bg1"/>
                </a:solidFill>
              </a:rPr>
              <a:t>Sapere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aude</a:t>
            </a:r>
            <a:r>
              <a:rPr lang="pt-BR" dirty="0">
                <a:solidFill>
                  <a:schemeClr val="bg1"/>
                </a:solidFill>
              </a:rPr>
              <a:t>! Tem a coragem de te servires do teu próprio entendimento! Eis a palavra de ordem do Iluminismo.(KANT, 1784)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De acordo com o texto, é CORRETO afirmar: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A falta de entendimento é a condição natural dos homens, sendo isso o que caracteriza a menoridade.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menoridade é a condição de todos os homens que preferem se guiar pelas opiniões alheias.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Iluminismo é o movimento pelo qual, por meio do entendimento, nos tornamos menores.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A maioridade é a condição do Iluminismo que se caracteriza pela falta de decisão em usar o entendimento.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Tanto a maioridade quanto a menoridade podem ser superadas se usarmos nosso entendimento.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54177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 TEXTO 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enchem o ânimo de admiração e veneração sempre crescentes: o céu estrelado sobre mim e a lei moral em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s/d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TEXTO II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admiro: a dura lei cobrindo-me e o estrelado céu dentro de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FONTELA, O. Kant (relido). In: Poesia completa. São Paulo: </a:t>
            </a:r>
            <a:r>
              <a:rPr lang="pt-BR" dirty="0" err="1">
                <a:solidFill>
                  <a:schemeClr val="bg1"/>
                </a:solidFill>
              </a:rPr>
              <a:t>Hedra</a:t>
            </a:r>
            <a:r>
              <a:rPr lang="pt-BR" dirty="0">
                <a:solidFill>
                  <a:schemeClr val="bg1"/>
                </a:solidFill>
              </a:rPr>
              <a:t>, 2015.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releitura realizada pela poeta inverte as seguintes ideias centrais do pensamento kantiano: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Possibilidade da liberdade e obrigação da ação.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prioridade do juízo e importância da natureza.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Necessidade da boa vontade e crítica da metafísica.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Prescindibilidade do empírico e autoridade da razão.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Interioridade da norma e fenomenalidade do mundo.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768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 digital)  Princípios práticos são subjetivos, ou máximas, quando a condição é considerada pelo sujeito como verdadeira só para a sua vontade; são, por outro lado, objetivos, quando a condição é válida para a vontade de todo ser natural.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2008.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concepção ética presente no texto defende 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universalidade do dever.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maximização da utilidade.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aprovação pelo sentimento.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identificação da justa medida.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obediência à determinação divina.   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4138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(UEL) “Duas coisas que me enchem a alma de crescente admiração e respeito: o céu estrelado sobre mim e a lei moral dentro de mim.”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Immanuel. Fundamentação da Metafísica dos Costumes. Traduzido do alemão por Paulo Quintela. Lisboa: Edições 70, 1986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partir desse fragmento, depreende-se que a ética de Kant se fundamenta na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instituição de dentro para fora a partir da razão humana, que é capaz de criar regras para a própria conduta.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razão prático-teleológica, no sentido da busca de todas as coisas por um bem, cuja finalidade encontra-se no mundo externo.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compreensão do dever como uma heteronomia, que é uma norma vinda de fora para dentro a partir das Escrituras ou dos ensinamentos religiosos.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transcendência, dado que o fundamento de sua proposta ética não é a realidade empírica do mundo nem as condutas ou as relações humanas, mas sim o mundo inteligível.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concepção de ideia perfeita, boa e justa, que organiza a sociedade e dirige a conduta humana.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3627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E3D03-7CAD-41DD-8751-7119E49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7" y="172280"/>
            <a:ext cx="10353761" cy="1326321"/>
          </a:xfr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Teorias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kantiana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214A0-F1C3-4C22-BB25-BEB4361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7" y="1734865"/>
            <a:ext cx="9409649" cy="4865545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r>
              <a:rPr lang="pt-BR" sz="3100" b="1" dirty="0">
                <a:solidFill>
                  <a:schemeClr val="bg1"/>
                </a:solidFill>
              </a:rPr>
              <a:t>Criticismo Kantiano: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Teoria do conhecimento;</a:t>
            </a:r>
          </a:p>
          <a:p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Revolução Copernicana: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Fenômeno e </a:t>
            </a:r>
            <a:r>
              <a:rPr lang="pt-BR" sz="3100" dirty="0" err="1">
                <a:solidFill>
                  <a:schemeClr val="bg1"/>
                </a:solidFill>
              </a:rPr>
              <a:t>Númeno</a:t>
            </a:r>
            <a:r>
              <a:rPr lang="pt-BR" sz="3100" dirty="0">
                <a:solidFill>
                  <a:schemeClr val="bg1"/>
                </a:solidFill>
              </a:rPr>
              <a:t> </a:t>
            </a:r>
            <a:r>
              <a:rPr lang="pt-BR" sz="3100" dirty="0">
                <a:solidFill>
                  <a:srgbClr val="0070C0"/>
                </a:solidFill>
              </a:rPr>
              <a:t>(</a:t>
            </a:r>
            <a:r>
              <a:rPr lang="pt-BR" sz="3100" dirty="0" err="1">
                <a:solidFill>
                  <a:srgbClr val="0070C0"/>
                </a:solidFill>
              </a:rPr>
              <a:t>Noumeno</a:t>
            </a:r>
            <a:r>
              <a:rPr lang="pt-BR" sz="3100" dirty="0">
                <a:solidFill>
                  <a:srgbClr val="0070C0"/>
                </a:solidFill>
              </a:rPr>
              <a:t>)</a:t>
            </a:r>
            <a:r>
              <a:rPr lang="pt-BR" sz="3100" dirty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O que é esclarecimento?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Maioridade e menoridade;</a:t>
            </a:r>
          </a:p>
          <a:p>
            <a:pPr lvl="1"/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Ética Kantiana: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Deontológica;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97E0A1-AD25-41AE-AE77-44F16BD3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613" y="2304636"/>
            <a:ext cx="2038350" cy="2914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6D8CF6-99BC-41BB-8DAE-4AD6E2B7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600"/>
            <a:ext cx="1790700" cy="25527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E81F3C-CB3D-4720-9255-377B6C61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408" y="465644"/>
            <a:ext cx="2014592" cy="28136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512AE7A-22A6-4FA5-9BA5-2758370A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407" y="3598670"/>
            <a:ext cx="2014591" cy="30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5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3BD87-B8A2-49A1-8412-3B87C1E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800" dirty="0">
                <a:effectLst/>
              </a:rPr>
              <a:t>(UNIOESTE) “Ora, propondo-me publicar, um dia, uma Metafísica dos costumes, faço-a preceder deste opúsculo que lhe serve de fundamentação. Decerto não há, um rigor, outro fundamento em que da possa assentar, de não seja a Crítica de uma razão pura prática, do mesmo modo que, para fundamentar a Metafísica, se requer a Crítica da razão pura especulativa por mim já publicada. Mas, em parte, a primeira destas Críticas não é de tão extrema necessidade como a segunda, porque em matéria moral a razão humana, mesmo entre o comum dos mortais, pode ser facilmente levada a alto grau de exatidão e de perfeição, ao passo que no seu uso teorético, mas puro, da é totalmente dialética; e, em parte, no que concerne à Crítica de uma razão pura prática, para que ela seja completa, reputo imprescindível que se mostre ao mesmo tempo a unidade da razão prática e da razão especulativa num princípio comum; pois que, em última instância, só pode haver uma e a mesma razão, e só na aplicação desta há lugar para distinções. Ora, não me seria possível aqui realizar um trabalho tão esmiuçado e completo, sem introduzir considerações de ordem inteiramente diferente e sem lançar a confusão no ânimo do leitor. Por isso, em vez de dar a este livrinho o título de Crítica da razão pura prática, denominei-o Fundamentação da Metafísica dos costumes.”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(Kant, </a:t>
            </a:r>
            <a:r>
              <a:rPr lang="pt-BR" sz="1800" i="1" dirty="0">
                <a:effectLst/>
              </a:rPr>
              <a:t>Fundamentação da metafísica dos costumes</a:t>
            </a:r>
            <a:r>
              <a:rPr lang="pt-BR" sz="1800" dirty="0">
                <a:effectLst/>
              </a:rPr>
              <a:t>, 1785)</a:t>
            </a:r>
          </a:p>
          <a:p>
            <a:pPr marL="0" indent="0" algn="just">
              <a:buNone/>
            </a:pPr>
            <a:r>
              <a:rPr lang="pt-BR" sz="1800" i="1" dirty="0">
                <a:effectLst/>
              </a:rPr>
              <a:t> </a:t>
            </a:r>
            <a:r>
              <a:rPr lang="pt-BR" sz="1800" dirty="0">
                <a:effectLst/>
              </a:rPr>
              <a:t>Sobre a filosofia moral de Kant, é correto afirmar que: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a) Kant pretende construir uma filosofia moral particularista que parte da conduta e da ação individual.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b) A proposta kantiana de ética passa pelo conceito de imperativo categórico que pode ser reduzido na seguinte assertiva: age de tal forma, que a máxima de sua ação possa ser universal.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c) Kant usava suas concepções éticas para justificar as dominações políticas dos povos não europeus.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d) A ética kantiana é relativista, como a dos sofistas combatidos por Sócrates na antiguidade clássica.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e) O que constitui o bem de uma vontade boa e aquilo que ela efetivamente alcança. 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584393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952B9-2B01-4833-97F0-6DA900DB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7E788E-334F-45B0-941F-29D67F5D6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7483"/>
            <a:ext cx="12192000" cy="7005484"/>
          </a:xfrm>
        </p:spPr>
      </p:pic>
    </p:spTree>
    <p:extLst>
      <p:ext uri="{BB962C8B-B14F-4D97-AF65-F5344CB8AC3E}">
        <p14:creationId xmlns:p14="http://schemas.microsoft.com/office/powerpoint/2010/main" val="10336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A9655-C4E7-44A6-8117-1CED416D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41760"/>
            <a:ext cx="9998010" cy="1325563"/>
          </a:xfr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Criticismo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Kantiano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– </a:t>
            </a:r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Episteme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995452-49CD-47CA-999D-0CEB2673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ln>
            <a:solidFill>
              <a:schemeClr val="bg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Racionalismo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479615E-4055-467D-8EE9-B7B4CD9115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EB18B5-FF05-4465-BE77-637995544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Criticismo - Kant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A323CD1-4934-45B8-8DD1-CD91BC6FA39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4878" y="2911623"/>
            <a:ext cx="3299821" cy="3589337"/>
          </a:xfr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6400" b="1" dirty="0">
                <a:solidFill>
                  <a:schemeClr val="bg1"/>
                </a:solidFill>
              </a:rPr>
              <a:t>Fim do sono dogmático;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6400" b="1" dirty="0">
                <a:solidFill>
                  <a:schemeClr val="bg1"/>
                </a:solidFill>
              </a:rPr>
              <a:t>Síntese epistemológica;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7200" i="1" dirty="0">
                <a:solidFill>
                  <a:schemeClr val="bg1"/>
                </a:solidFill>
              </a:rPr>
              <a:t>“ A razão sem experiência é vazia, a experiência sem razão é cega”.</a:t>
            </a:r>
          </a:p>
          <a:p>
            <a:pPr algn="just"/>
            <a:endParaRPr lang="pt-BR" sz="6400" b="1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7200" b="1" dirty="0">
                <a:solidFill>
                  <a:srgbClr val="0070C0"/>
                </a:solidFill>
              </a:rPr>
              <a:t>A Priori;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7200" b="1" dirty="0">
                <a:solidFill>
                  <a:srgbClr val="0070C0"/>
                </a:solidFill>
              </a:rPr>
              <a:t>A Posteriori;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639C739-96E4-4438-AA90-B38122836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5564" y="2088319"/>
            <a:ext cx="2936240" cy="823304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Empirismo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5C818B3-4B7E-4396-A016-13009846DB8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6DF34E-6DAE-47BB-B1A7-57388ACA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2911623"/>
            <a:ext cx="3288307" cy="3589337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B5C0CAF-83BB-471F-807E-B2F2B246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64" y="2911623"/>
            <a:ext cx="2936240" cy="35893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842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1CF80-A424-4AD6-93F8-21095114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477D9C-0A84-435B-982D-C69FC89E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s juízos a posteriori. Este é um escrito de continuação. Muito… | by  Henrido | Medium">
            <a:extLst>
              <a:ext uri="{FF2B5EF4-FFF2-40B4-BE49-F238E27FC236}">
                <a16:creationId xmlns:a16="http://schemas.microsoft.com/office/drawing/2014/main" id="{55A835B6-2ABD-4A38-B8B7-713685CE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8" y="110780"/>
            <a:ext cx="11618635" cy="66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A108606-F17A-4CF1-BE26-6C5C220E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6189"/>
            <a:ext cx="10353761" cy="1326321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Emissão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Juízos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3660ECB-FB99-4259-822F-B7FD1E35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1542511"/>
            <a:ext cx="11516139" cy="5099300"/>
          </a:xfr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Definição: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Formas de conhecimento;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Conexão de Dois Conceitos:</a:t>
            </a:r>
          </a:p>
          <a:p>
            <a:pPr lvl="2"/>
            <a:r>
              <a:rPr lang="pt-BR" sz="2000" dirty="0">
                <a:solidFill>
                  <a:schemeClr val="bg1"/>
                </a:solidFill>
              </a:rPr>
              <a:t>Sujeito + Predicado.</a:t>
            </a:r>
          </a:p>
          <a:p>
            <a:pPr lvl="2"/>
            <a:endParaRPr lang="pt-BR" sz="20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Analíticos A Priori;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Sintético A Posteriori;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Sintético A Priori;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CD8C87F-F7F5-44AE-937F-3C027676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66" y="1895062"/>
            <a:ext cx="4466220" cy="4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F9F5E7-54BA-4B4D-BB99-887A7F46E25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3600" b="1" u="sng" dirty="0"/>
              <a:t>Juízo</a:t>
            </a:r>
            <a:r>
              <a:rPr lang="pt-BR" sz="3600" b="1" dirty="0"/>
              <a:t> </a:t>
            </a:r>
            <a:r>
              <a:rPr lang="pt-BR" sz="3600" b="1" u="sng" dirty="0"/>
              <a:t>Analítico</a:t>
            </a:r>
            <a:r>
              <a:rPr lang="pt-BR" sz="3600" b="1" dirty="0"/>
              <a:t> </a:t>
            </a:r>
            <a:r>
              <a:rPr lang="pt-BR" sz="3600" b="1" u="sng" dirty="0"/>
              <a:t>A</a:t>
            </a:r>
            <a:r>
              <a:rPr lang="pt-BR" sz="3600" b="1" dirty="0"/>
              <a:t> </a:t>
            </a:r>
            <a:r>
              <a:rPr lang="pt-BR" sz="3600" b="1" u="sng" dirty="0"/>
              <a:t>Priori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A0D8C37-E805-4133-9188-DA031D87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697" y="609600"/>
            <a:ext cx="5586364" cy="525780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</a:rPr>
              <a:t>“O triângulo tem </a:t>
            </a:r>
            <a:r>
              <a:rPr lang="pt-BR" sz="2800" i="1" u="sng" dirty="0">
                <a:solidFill>
                  <a:schemeClr val="bg1"/>
                </a:solidFill>
              </a:rPr>
              <a:t>três lados</a:t>
            </a:r>
            <a:r>
              <a:rPr lang="pt-BR" sz="2800" dirty="0">
                <a:solidFill>
                  <a:schemeClr val="bg1"/>
                </a:solidFill>
              </a:rPr>
              <a:t>”.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7FC025B-392A-4444-A362-86A56BF6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359" y="3072957"/>
            <a:ext cx="5457067" cy="368565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Predicado contido no sujeito;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Necessário e universal;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Dedução confiável;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Não produz coisas novas;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Explicar o que já está explícito;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7A47F3-D27B-4018-8F4A-7CA1096D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83" y="3072957"/>
            <a:ext cx="1954696" cy="19546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FA2A37-0EE9-4FD0-8FC1-842DC23A50F5}"/>
              </a:ext>
            </a:extLst>
          </p:cNvPr>
          <p:cNvSpPr txBox="1"/>
          <p:nvPr/>
        </p:nvSpPr>
        <p:spPr>
          <a:xfrm>
            <a:off x="6308035" y="5498811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RACIONALISMO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7D759DD-10AC-4D2F-A0CD-35F24565D3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3600" b="1" u="sng" dirty="0"/>
              <a:t>Juízo</a:t>
            </a:r>
            <a:r>
              <a:rPr lang="pt-BR" sz="3600" b="1" dirty="0"/>
              <a:t> </a:t>
            </a:r>
            <a:r>
              <a:rPr lang="pt-BR" sz="3600" b="1" u="sng" dirty="0"/>
              <a:t>Sintético</a:t>
            </a:r>
            <a:r>
              <a:rPr lang="pt-BR" sz="3600" b="1" dirty="0"/>
              <a:t> </a:t>
            </a:r>
            <a:r>
              <a:rPr lang="pt-BR" sz="3600" b="1" u="sng" dirty="0"/>
              <a:t>A</a:t>
            </a:r>
            <a:r>
              <a:rPr lang="pt-BR" sz="3600" b="1" dirty="0"/>
              <a:t> </a:t>
            </a:r>
            <a:r>
              <a:rPr lang="pt-BR" sz="3600" b="1" u="sng" dirty="0"/>
              <a:t>Posteriori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2FDD34-06F6-42FC-98C0-E8CCBE62E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“A casa é </a:t>
            </a:r>
            <a:r>
              <a:rPr lang="pt-BR" sz="3600" i="1" u="sng" dirty="0">
                <a:solidFill>
                  <a:schemeClr val="bg1"/>
                </a:solidFill>
              </a:rPr>
              <a:t>verde</a:t>
            </a:r>
            <a:r>
              <a:rPr lang="pt-BR" sz="3600" dirty="0">
                <a:solidFill>
                  <a:schemeClr val="bg1"/>
                </a:solidFill>
              </a:rPr>
              <a:t>”.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3A50FD4-F1BA-4053-B56D-1AA332B96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302" y="3091070"/>
            <a:ext cx="5247107" cy="358802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Predicado não contido no sujeito;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Está relacionado;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Sempre particular/Empírico;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Não é seguro/confiável;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Sem verdades necessárias e universais;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693B3F6-13C1-42C2-B0A9-D39C7937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13" y="2877576"/>
            <a:ext cx="3127514" cy="240036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B7F384-BF56-4203-A6D5-9ADD369AD99B}"/>
              </a:ext>
            </a:extLst>
          </p:cNvPr>
          <p:cNvSpPr txBox="1"/>
          <p:nvPr/>
        </p:nvSpPr>
        <p:spPr>
          <a:xfrm>
            <a:off x="6308035" y="5498811"/>
            <a:ext cx="447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EMPIRISMO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10290-3214-4526-8D60-F1D59A55900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3600" b="1" u="sng" dirty="0"/>
              <a:t>Juízo</a:t>
            </a:r>
            <a:r>
              <a:rPr lang="pt-BR" sz="3600" b="1" dirty="0"/>
              <a:t> </a:t>
            </a:r>
            <a:r>
              <a:rPr lang="pt-BR" sz="3600" b="1" u="sng" dirty="0"/>
              <a:t>Sintético</a:t>
            </a:r>
            <a:r>
              <a:rPr lang="pt-BR" sz="3600" b="1" dirty="0"/>
              <a:t> </a:t>
            </a:r>
            <a:r>
              <a:rPr lang="pt-BR" sz="3600" b="1" u="sng" dirty="0"/>
              <a:t>A</a:t>
            </a:r>
            <a:r>
              <a:rPr lang="pt-BR" sz="3600" b="1" dirty="0"/>
              <a:t> </a:t>
            </a:r>
            <a:r>
              <a:rPr lang="pt-BR" sz="3600" b="1" u="sng" dirty="0"/>
              <a:t>Priori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69B5F1-1D46-405D-BA65-698E1E7C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u="sng" dirty="0">
                <a:solidFill>
                  <a:schemeClr val="bg1"/>
                </a:solidFill>
              </a:rPr>
              <a:t>7 + 5 </a:t>
            </a:r>
            <a:r>
              <a:rPr lang="pt-BR" sz="3600" dirty="0">
                <a:solidFill>
                  <a:schemeClr val="bg1"/>
                </a:solidFill>
              </a:rPr>
              <a:t>= 12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4020C5-E0E1-450F-9ABE-8082C241A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861" y="3083652"/>
            <a:ext cx="4426225" cy="364845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Necessário e universal;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Conquista de novos saberes;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Seguros e confiáveis;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Progresso do conhecimento;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Resolução da dicotomia epistemológica;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Matemática e ciências da natureza;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C000"/>
                </a:solidFill>
              </a:rPr>
              <a:t>Progresso científico;</a:t>
            </a:r>
            <a:r>
              <a:rPr lang="pt-BR" sz="17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E1C0CC-E971-4DA0-857C-F91584CF0917}"/>
              </a:ext>
            </a:extLst>
          </p:cNvPr>
          <p:cNvSpPr txBox="1"/>
          <p:nvPr/>
        </p:nvSpPr>
        <p:spPr>
          <a:xfrm>
            <a:off x="5883965" y="1033670"/>
            <a:ext cx="11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Sujeito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A2AB8C-8EA4-468A-8C03-A508681578A6}"/>
              </a:ext>
            </a:extLst>
          </p:cNvPr>
          <p:cNvSpPr txBox="1"/>
          <p:nvPr/>
        </p:nvSpPr>
        <p:spPr>
          <a:xfrm>
            <a:off x="9766852" y="3429000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Novo conhecimento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A9CFCC-A560-4BBB-8ECE-EBB899272F8E}"/>
              </a:ext>
            </a:extLst>
          </p:cNvPr>
          <p:cNvSpPr txBox="1"/>
          <p:nvPr/>
        </p:nvSpPr>
        <p:spPr>
          <a:xfrm>
            <a:off x="6997148" y="6241776"/>
            <a:ext cx="32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está contido no sujeito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0B66F04-BB72-4DEC-92E3-C4D6556E5109}"/>
              </a:ext>
            </a:extLst>
          </p:cNvPr>
          <p:cNvCxnSpPr>
            <a:cxnSpLocks/>
          </p:cNvCxnSpPr>
          <p:nvPr/>
        </p:nvCxnSpPr>
        <p:spPr>
          <a:xfrm flipH="1">
            <a:off x="5976730" y="1550504"/>
            <a:ext cx="251794" cy="108667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34960C2-24A3-45D2-8902-B5B715B15265}"/>
              </a:ext>
            </a:extLst>
          </p:cNvPr>
          <p:cNvCxnSpPr>
            <a:cxnSpLocks/>
          </p:cNvCxnSpPr>
          <p:nvPr/>
        </p:nvCxnSpPr>
        <p:spPr>
          <a:xfrm flipH="1" flipV="1">
            <a:off x="7500730" y="3429000"/>
            <a:ext cx="2080593" cy="29486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1F83029-7354-44D1-A76B-42EA3E3530DF}"/>
              </a:ext>
            </a:extLst>
          </p:cNvPr>
          <p:cNvCxnSpPr>
            <a:cxnSpLocks/>
          </p:cNvCxnSpPr>
          <p:nvPr/>
        </p:nvCxnSpPr>
        <p:spPr>
          <a:xfrm flipH="1" flipV="1">
            <a:off x="7342537" y="3564835"/>
            <a:ext cx="343725" cy="267694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12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1_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5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2104</Words>
  <Application>Microsoft Office PowerPoint</Application>
  <PresentationFormat>Widescreen</PresentationFormat>
  <Paragraphs>201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31</vt:i4>
      </vt:variant>
    </vt:vector>
  </HeadingPairs>
  <TitlesOfParts>
    <vt:vector size="44" baseType="lpstr">
      <vt:lpstr>Algerian</vt:lpstr>
      <vt:lpstr>Arial</vt:lpstr>
      <vt:lpstr>Arial Narrow</vt:lpstr>
      <vt:lpstr>Bookman Old Style</vt:lpstr>
      <vt:lpstr>Consolas</vt:lpstr>
      <vt:lpstr>Corbel</vt:lpstr>
      <vt:lpstr>Rockwell</vt:lpstr>
      <vt:lpstr>Tw Cen MT</vt:lpstr>
      <vt:lpstr>Damask</vt:lpstr>
      <vt:lpstr>Quadro 16x9</vt:lpstr>
      <vt:lpstr>1_Damask</vt:lpstr>
      <vt:lpstr>1_Quadro 16x9</vt:lpstr>
      <vt:lpstr>Circuito</vt:lpstr>
      <vt:lpstr>FILOSOFIA</vt:lpstr>
      <vt:lpstr>Apresentação do PowerPoint</vt:lpstr>
      <vt:lpstr>Teorias kantiana</vt:lpstr>
      <vt:lpstr>Criticismo Kantiano – Episteme </vt:lpstr>
      <vt:lpstr>Apresentação do PowerPoint</vt:lpstr>
      <vt:lpstr>Emissão de Juízos</vt:lpstr>
      <vt:lpstr>Juízo Analítico A Priori</vt:lpstr>
      <vt:lpstr>Juízo Sintético A Posteriori</vt:lpstr>
      <vt:lpstr>Juízo Sintético A Priori</vt:lpstr>
      <vt:lpstr>Apresentação do PowerPoint</vt:lpstr>
      <vt:lpstr>Apresentação do PowerPoint</vt:lpstr>
      <vt:lpstr>FENÔMENO E NÚMENO</vt:lpstr>
      <vt:lpstr>Revolução Copernicana de Kant</vt:lpstr>
      <vt:lpstr>Observações acerca do criticismo kantiano</vt:lpstr>
      <vt:lpstr>Immanuel kant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GRUPOS 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Zeni Zeni</cp:lastModifiedBy>
  <cp:revision>55</cp:revision>
  <dcterms:created xsi:type="dcterms:W3CDTF">2018-05-14T19:19:12Z</dcterms:created>
  <dcterms:modified xsi:type="dcterms:W3CDTF">2024-10-09T10:51:31Z</dcterms:modified>
</cp:coreProperties>
</file>